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7.webp" ContentType="image/webp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12"/>
  </p:handoutMasterIdLst>
  <p:sldIdLst>
    <p:sldId id="256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2319"/>
    <a:srgbClr val="173A8D"/>
    <a:srgbClr val="003374"/>
    <a:srgbClr val="C9A093"/>
    <a:srgbClr val="F1F1F1"/>
    <a:srgbClr val="385592"/>
    <a:srgbClr val="3A5896"/>
    <a:srgbClr val="1D3C7A"/>
    <a:srgbClr val="21396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1248" y="72"/>
      </p:cViewPr>
      <p:guideLst>
        <p:guide orient="horz" pos="218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DD1C9-4BB6-422A-8F34-C157EA500BD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997E4-EE34-411C-9FF1-22B934EF533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459" y="1465729"/>
            <a:ext cx="7869891" cy="4711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D9794-A4CC-42D0-9A65-24C6B9EF407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8DF1E-33BB-4377-9A26-35481BA06C7C}" type="slidenum">
              <a:rPr lang="en-US" smtClean="0"/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906" y="1"/>
            <a:ext cx="7839635" cy="1337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webp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" y="0"/>
            <a:ext cx="9144000" cy="1632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156347" y="3101448"/>
            <a:ext cx="4831307" cy="687260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ru-RU" altLang="en-US" sz="4800" b="1" spc="50" dirty="0">
                <a:ln w="11430"/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mbria Math" panose="02040503050406030204" charset="0"/>
                <a:cs typeface="Cambria Math" panose="02040503050406030204" charset="0"/>
              </a:rPr>
              <a:t>Кодомашки</a:t>
            </a:r>
            <a:endParaRPr lang="ru-RU" altLang="en-US" sz="4800" b="1" spc="50" dirty="0">
              <a:ln w="11430"/>
              <a:solidFill>
                <a:schemeClr val="tx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mbria Math" panose="02040503050406030204" charset="0"/>
              <a:cs typeface="Cambria Math" panose="02040503050406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7801" y="1"/>
            <a:ext cx="7839635" cy="1337732"/>
          </a:xfrm>
        </p:spPr>
        <p:txBody>
          <a:bodyPr/>
          <a:p>
            <a:pPr algn="ctr"/>
            <a:r>
              <a:rPr lang="ru-RU" altLang="en-US" b="1" i="1">
                <a:solidFill>
                  <a:schemeClr val="bg1"/>
                </a:solidFill>
              </a:rPr>
              <a:t>Что такое Кодомашки</a:t>
            </a:r>
            <a:r>
              <a:rPr lang="en-US" altLang="en-US" b="1" i="1">
                <a:solidFill>
                  <a:schemeClr val="bg1"/>
                </a:solidFill>
              </a:rPr>
              <a:t>?</a:t>
            </a:r>
            <a:endParaRPr lang="en-US" altLang="en-US" b="1" i="1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0" y="4721860"/>
            <a:ext cx="9093200" cy="213614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0" indent="0">
              <a:buNone/>
            </a:pPr>
            <a:r>
              <a:rPr lang="en-US" altLang="en-US" b="1">
                <a:solidFill>
                  <a:schemeClr val="bg1"/>
                </a:solidFill>
                <a:sym typeface="+mn-ea"/>
              </a:rPr>
              <a:t>Кодомашки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—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это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веселые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и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любознательные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существа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,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которые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обожают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изучать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программирование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и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создавать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удивительные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проекты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.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Они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верят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,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что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каждый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ребенок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может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стать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настоящим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мастером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кода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и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воплотить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свои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самые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смелые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идеи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в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жизнь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.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В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школе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Кодомашек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дети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учатся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не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только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писать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код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,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но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и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работать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в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команде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,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решать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задачи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креативно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и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находить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решения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даже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в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самых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сложных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1"/>
                </a:solidFill>
                <a:sym typeface="+mn-ea"/>
              </a:rPr>
              <a:t>ситуациях</a:t>
            </a:r>
            <a:r>
              <a:rPr lang="en-US" altLang="ru-RU" b="1">
                <a:solidFill>
                  <a:schemeClr val="bg1"/>
                </a:solidFill>
                <a:sym typeface="+mn-ea"/>
              </a:rPr>
              <a:t>.</a:t>
            </a:r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3845" y="177165"/>
            <a:ext cx="4879340" cy="1313180"/>
          </a:xfrm>
        </p:spPr>
        <p:txBody>
          <a:bodyPr>
            <a:normAutofit fontScale="90000"/>
          </a:bodyPr>
          <a:p>
            <a:pPr algn="l"/>
            <a:r>
              <a:rPr lang="en-US" altLang="en-US" sz="4445" b="1" i="1"/>
              <a:t>Зачем</a:t>
            </a:r>
            <a:r>
              <a:rPr lang="en-US" altLang="ru-RU" sz="4445" b="1" i="1"/>
              <a:t> </a:t>
            </a:r>
            <a:r>
              <a:rPr lang="en-US" altLang="en-US" sz="4445" b="1" i="1"/>
              <a:t>учить</a:t>
            </a:r>
            <a:r>
              <a:rPr lang="en-US" altLang="ru-RU" sz="4445" b="1" i="1"/>
              <a:t> </a:t>
            </a:r>
            <a:r>
              <a:rPr lang="en-US" altLang="en-US" sz="4445" b="1" i="1"/>
              <a:t>программирование</a:t>
            </a:r>
            <a:r>
              <a:rPr lang="en-US" altLang="ru-RU" sz="4445" b="1" i="1"/>
              <a:t> </a:t>
            </a:r>
            <a:r>
              <a:rPr lang="en-US" altLang="en-US" sz="4445" b="1" i="1"/>
              <a:t>детям?</a:t>
            </a:r>
            <a:endParaRPr lang="ru-RU" altLang="en-US" sz="4445" b="1" i="1"/>
          </a:p>
        </p:txBody>
      </p:sp>
      <p:sp>
        <p:nvSpPr>
          <p:cNvPr id="4" name="Прямоугольник 3"/>
          <p:cNvSpPr/>
          <p:nvPr/>
        </p:nvSpPr>
        <p:spPr>
          <a:xfrm>
            <a:off x="5871845" y="0"/>
            <a:ext cx="3272155" cy="68554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5" name="Изображение 4"/>
          <p:cNvPicPr/>
          <p:nvPr/>
        </p:nvPicPr>
        <p:blipFill>
          <a:blip r:embed="rId1"/>
          <a:srcRect t="-1754" r="-3468"/>
          <a:stretch>
            <a:fillRect/>
          </a:stretch>
        </p:blipFill>
        <p:spPr>
          <a:xfrm>
            <a:off x="4689475" y="1561465"/>
            <a:ext cx="3978910" cy="3756660"/>
          </a:xfrm>
          <a:prstGeom prst="roundRect">
            <a:avLst/>
          </a:prstGeom>
          <a:effectLst>
            <a:softEdge rad="12700"/>
          </a:effectLst>
        </p:spPr>
      </p:pic>
      <p:sp>
        <p:nvSpPr>
          <p:cNvPr id="6" name="Текстовое поле 5"/>
          <p:cNvSpPr txBox="1"/>
          <p:nvPr/>
        </p:nvSpPr>
        <p:spPr>
          <a:xfrm>
            <a:off x="420370" y="1564640"/>
            <a:ext cx="4269105" cy="101473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sz="2000" b="0" i="0">
                <a:solidFill>
                  <a:srgbClr val="000000"/>
                </a:solidFill>
                <a:latin typeface="Roboto"/>
                <a:ea typeface="Roboto"/>
              </a:rPr>
              <a:t>Программирование развивает логическое мышление и помогает решать </a:t>
            </a:r>
            <a:r>
              <a:rPr lang="ru-RU" sz="2000" b="0" i="0">
                <a:solidFill>
                  <a:srgbClr val="000000"/>
                </a:solidFill>
                <a:latin typeface="Roboto"/>
                <a:ea typeface="Roboto"/>
              </a:rPr>
              <a:t>креативные задачи </a:t>
            </a:r>
            <a:r>
              <a:rPr sz="2000" b="0" i="0">
                <a:solidFill>
                  <a:srgbClr val="000000"/>
                </a:solidFill>
                <a:latin typeface="Roboto"/>
                <a:ea typeface="Roboto"/>
              </a:rPr>
              <a:t>.</a:t>
            </a:r>
            <a:endParaRPr sz="2000" b="0" i="0">
              <a:solidFill>
                <a:srgbClr val="000000"/>
              </a:solidFill>
              <a:latin typeface="Roboto"/>
              <a:ea typeface="Roboto"/>
            </a:endParaRPr>
          </a:p>
        </p:txBody>
      </p:sp>
      <p:sp>
        <p:nvSpPr>
          <p:cNvPr id="14" name="Овал 13"/>
          <p:cNvSpPr/>
          <p:nvPr/>
        </p:nvSpPr>
        <p:spPr>
          <a:xfrm>
            <a:off x="353695" y="5791835"/>
            <a:ext cx="425450" cy="380365"/>
          </a:xfrm>
          <a:prstGeom prst="ellipse">
            <a:avLst/>
          </a:prstGeom>
          <a:solidFill>
            <a:schemeClr val="tx1"/>
          </a:solidFill>
          <a:ln w="12700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Овал 14"/>
          <p:cNvSpPr/>
          <p:nvPr/>
        </p:nvSpPr>
        <p:spPr>
          <a:xfrm>
            <a:off x="353695" y="4975225"/>
            <a:ext cx="425450" cy="380365"/>
          </a:xfrm>
          <a:prstGeom prst="ellipse">
            <a:avLst/>
          </a:prstGeom>
          <a:solidFill>
            <a:schemeClr val="tx1"/>
          </a:solidFill>
          <a:ln w="12700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Овал 15"/>
          <p:cNvSpPr/>
          <p:nvPr/>
        </p:nvSpPr>
        <p:spPr>
          <a:xfrm>
            <a:off x="353695" y="2725420"/>
            <a:ext cx="425450" cy="380365"/>
          </a:xfrm>
          <a:prstGeom prst="ellipse">
            <a:avLst/>
          </a:prstGeom>
          <a:solidFill>
            <a:schemeClr val="tx1"/>
          </a:solidFill>
          <a:ln w="12700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7" name="Овал 16"/>
          <p:cNvSpPr/>
          <p:nvPr/>
        </p:nvSpPr>
        <p:spPr>
          <a:xfrm>
            <a:off x="353695" y="3370580"/>
            <a:ext cx="425450" cy="380365"/>
          </a:xfrm>
          <a:prstGeom prst="ellipse">
            <a:avLst/>
          </a:prstGeom>
          <a:solidFill>
            <a:schemeClr val="tx1"/>
          </a:solidFill>
          <a:ln w="12700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8" name="Овал 17"/>
          <p:cNvSpPr/>
          <p:nvPr/>
        </p:nvSpPr>
        <p:spPr>
          <a:xfrm>
            <a:off x="353695" y="4112260"/>
            <a:ext cx="425450" cy="380365"/>
          </a:xfrm>
          <a:prstGeom prst="ellipse">
            <a:avLst/>
          </a:prstGeom>
          <a:solidFill>
            <a:schemeClr val="tx1"/>
          </a:solidFill>
          <a:ln w="12700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9" name="Текстовое поле 18"/>
          <p:cNvSpPr txBox="1"/>
          <p:nvPr/>
        </p:nvSpPr>
        <p:spPr>
          <a:xfrm>
            <a:off x="913130" y="2740025"/>
            <a:ext cx="2163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Решение</a:t>
            </a:r>
            <a:endParaRPr lang="ru-RU" altLang="en-US"/>
          </a:p>
        </p:txBody>
      </p:sp>
      <p:sp>
        <p:nvSpPr>
          <p:cNvPr id="20" name="Текстовое поле 19"/>
          <p:cNvSpPr txBox="1"/>
          <p:nvPr/>
        </p:nvSpPr>
        <p:spPr>
          <a:xfrm>
            <a:off x="887095" y="3415030"/>
            <a:ext cx="1576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Логика</a:t>
            </a:r>
            <a:endParaRPr lang="ru-RU" altLang="en-US"/>
          </a:p>
        </p:txBody>
      </p:sp>
      <p:sp>
        <p:nvSpPr>
          <p:cNvPr id="21" name="Текстовое поле 20"/>
          <p:cNvSpPr txBox="1"/>
          <p:nvPr/>
        </p:nvSpPr>
        <p:spPr>
          <a:xfrm>
            <a:off x="878205" y="4106545"/>
            <a:ext cx="1821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Проблемы</a:t>
            </a:r>
            <a:endParaRPr lang="ru-RU" altLang="en-US"/>
          </a:p>
        </p:txBody>
      </p:sp>
      <p:sp>
        <p:nvSpPr>
          <p:cNvPr id="22" name="Текстовое поле 21"/>
          <p:cNvSpPr txBox="1"/>
          <p:nvPr/>
        </p:nvSpPr>
        <p:spPr>
          <a:xfrm>
            <a:off x="913130" y="4842510"/>
            <a:ext cx="177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Поднятие настроения</a:t>
            </a:r>
            <a:endParaRPr lang="ru-RU" altLang="en-US"/>
          </a:p>
        </p:txBody>
      </p:sp>
      <p:sp>
        <p:nvSpPr>
          <p:cNvPr id="23" name="Текстовое поле 22"/>
          <p:cNvSpPr txBox="1"/>
          <p:nvPr/>
        </p:nvSpPr>
        <p:spPr>
          <a:xfrm>
            <a:off x="913130" y="5803900"/>
            <a:ext cx="172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Творчество</a:t>
            </a:r>
            <a:endParaRPr lang="ru-RU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Текстовое поле 3"/>
          <p:cNvSpPr txBox="1"/>
          <p:nvPr/>
        </p:nvSpPr>
        <p:spPr>
          <a:xfrm>
            <a:off x="2312035" y="0"/>
            <a:ext cx="5368925" cy="1118235"/>
          </a:xfrm>
          <a:prstGeom prst="rect">
            <a:avLst/>
          </a:prstGeom>
        </p:spPr>
        <p:txBody>
          <a:bodyPr>
            <a:noAutofit/>
          </a:bodyPr>
          <a:p>
            <a:pPr marL="0" indent="0" algn="l">
              <a:spcBef>
                <a:spcPct val="0"/>
              </a:spcBef>
              <a:spcAft>
                <a:spcPct val="0"/>
              </a:spcAft>
            </a:pPr>
            <a:r>
              <a:rPr sz="4000" b="1" i="1">
                <a:solidFill>
                  <a:srgbClr val="000000"/>
                </a:solidFill>
                <a:latin typeface="+mj-lt"/>
                <a:ea typeface="Roboto"/>
                <a:cs typeface="+mj-lt"/>
              </a:rPr>
              <a:t>Как мы учим: методика и подходы</a:t>
            </a:r>
            <a:endParaRPr sz="4000" b="1" i="1">
              <a:solidFill>
                <a:srgbClr val="000000"/>
              </a:solidFill>
              <a:latin typeface="+mj-lt"/>
              <a:ea typeface="Roboto"/>
              <a:cs typeface="+mj-lt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92405" y="1917700"/>
            <a:ext cx="4247515" cy="3731260"/>
          </a:xfrm>
          <a:prstGeom prst="rect">
            <a:avLst/>
          </a:prstGeom>
        </p:spPr>
        <p:txBody>
          <a:bodyPr>
            <a:noAutofit/>
          </a:bodyPr>
          <a:p>
            <a:pPr marL="0" indent="0" algn="l"/>
            <a:r>
              <a:rPr sz="2400" b="0" i="0">
                <a:solidFill>
                  <a:srgbClr val="000000"/>
                </a:solidFill>
                <a:ea typeface="Roboto"/>
                <a:cs typeface="+mn-lt"/>
              </a:rPr>
              <a:t>В школе программирования "Кодомашки" мы верим, что каждый ребенок может стать программистом. Наша методика основана на практическом подходе и игровых элементах, чтобы сделать обучение увлекательным и эффективным.</a:t>
            </a:r>
            <a:endParaRPr sz="2400" b="0" i="0">
              <a:solidFill>
                <a:srgbClr val="000000"/>
              </a:solidFill>
              <a:ea typeface="Roboto"/>
              <a:cs typeface="+mn-lt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719955" y="1746885"/>
            <a:ext cx="438150" cy="42926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719955" y="2901315"/>
            <a:ext cx="438150" cy="42926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719955" y="4002405"/>
            <a:ext cx="438150" cy="42926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719955" y="5219700"/>
            <a:ext cx="438150" cy="42926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cxnSp>
        <p:nvCxnSpPr>
          <p:cNvPr id="11" name="Прямое соединение 10"/>
          <p:cNvCxnSpPr/>
          <p:nvPr/>
        </p:nvCxnSpPr>
        <p:spPr>
          <a:xfrm>
            <a:off x="4939030" y="1256030"/>
            <a:ext cx="43815" cy="560324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Текстовое поле 11"/>
          <p:cNvSpPr txBox="1"/>
          <p:nvPr/>
        </p:nvSpPr>
        <p:spPr>
          <a:xfrm>
            <a:off x="5481955" y="1414780"/>
            <a:ext cx="1646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000" b="1"/>
              <a:t>Игровой</a:t>
            </a:r>
            <a:endParaRPr lang="ru-RU" altLang="en-US" sz="2000" b="1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5158105" y="1746885"/>
            <a:ext cx="4237990" cy="6756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400" i="1"/>
              <a:t>Методика</a:t>
            </a:r>
            <a:r>
              <a:rPr lang="en-US" altLang="ru-RU" sz="1400" i="1"/>
              <a:t> </a:t>
            </a:r>
            <a:r>
              <a:rPr lang="en-US" altLang="en-US" sz="1400" i="1"/>
              <a:t>обучения</a:t>
            </a:r>
            <a:r>
              <a:rPr lang="en-US" altLang="ru-RU" sz="1400" i="1"/>
              <a:t> </a:t>
            </a:r>
            <a:r>
              <a:rPr lang="en-US" altLang="en-US" sz="1400" i="1"/>
              <a:t>включает</a:t>
            </a:r>
            <a:r>
              <a:rPr lang="en-US" altLang="ru-RU" sz="1400" i="1"/>
              <a:t> </a:t>
            </a:r>
            <a:r>
              <a:rPr lang="en-US" altLang="en-US" sz="1400" i="1"/>
              <a:t>игровые</a:t>
            </a:r>
            <a:r>
              <a:rPr lang="en-US" altLang="ru-RU" sz="1400" i="1"/>
              <a:t> </a:t>
            </a:r>
            <a:r>
              <a:rPr lang="en-US" altLang="en-US" sz="1400" i="1"/>
              <a:t>элементы</a:t>
            </a:r>
            <a:r>
              <a:rPr lang="en-US" altLang="ru-RU" sz="1400" i="1"/>
              <a:t>, </a:t>
            </a:r>
            <a:r>
              <a:rPr lang="en-US" altLang="en-US" sz="1400" i="1"/>
              <a:t>чтобы</a:t>
            </a:r>
            <a:r>
              <a:rPr lang="en-US" altLang="ru-RU" sz="1400" i="1"/>
              <a:t> </a:t>
            </a:r>
            <a:r>
              <a:rPr lang="en-US" altLang="en-US" sz="1400" i="1"/>
              <a:t>сделать</a:t>
            </a:r>
            <a:r>
              <a:rPr lang="en-US" altLang="ru-RU" sz="1400" i="1"/>
              <a:t> </a:t>
            </a:r>
            <a:r>
              <a:rPr lang="en-US" altLang="en-US" sz="1400" i="1"/>
              <a:t>процесс</a:t>
            </a:r>
            <a:r>
              <a:rPr lang="en-US" altLang="ru-RU" sz="1400" i="1"/>
              <a:t> </a:t>
            </a:r>
            <a:r>
              <a:rPr lang="en-US" altLang="en-US" sz="1400" i="1"/>
              <a:t>увлекательным</a:t>
            </a:r>
            <a:r>
              <a:rPr lang="en-US" altLang="ru-RU" sz="1400" i="1"/>
              <a:t> </a:t>
            </a:r>
            <a:r>
              <a:rPr lang="en-US" altLang="en-US" sz="1400" i="1"/>
              <a:t>и</a:t>
            </a:r>
            <a:r>
              <a:rPr lang="en-US" altLang="ru-RU" sz="1400" i="1"/>
              <a:t> </a:t>
            </a:r>
            <a:r>
              <a:rPr lang="en-US" altLang="en-US" sz="1400" i="1"/>
              <a:t>эффективным</a:t>
            </a:r>
            <a:r>
              <a:rPr lang="en-US" altLang="ru-RU" sz="1400" i="1"/>
              <a:t>.</a:t>
            </a:r>
            <a:endParaRPr lang="ru-RU" altLang="en-US" sz="1400" i="1"/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5398135" y="2502535"/>
            <a:ext cx="25838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000" b="1"/>
              <a:t>Практический</a:t>
            </a:r>
            <a:endParaRPr lang="ru-RU" altLang="en-US" sz="2000" b="1"/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4785360" y="2905125"/>
            <a:ext cx="288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>
                <a:solidFill>
                  <a:schemeClr val="bg1"/>
                </a:solidFill>
              </a:rPr>
              <a:t>2</a:t>
            </a:r>
            <a:endParaRPr lang="ru-RU" altLang="en-US">
              <a:solidFill>
                <a:schemeClr val="bg1"/>
              </a:solidFill>
            </a:endParaRPr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4799965" y="1764665"/>
            <a:ext cx="393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>
                <a:solidFill>
                  <a:schemeClr val="bg1"/>
                </a:solidFill>
              </a:rPr>
              <a:t>1</a:t>
            </a:r>
            <a:endParaRPr lang="ru-RU" altLang="en-US">
              <a:solidFill>
                <a:schemeClr val="bg1"/>
              </a:solidFill>
            </a:endParaRPr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4785360" y="4033520"/>
            <a:ext cx="393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>
                <a:solidFill>
                  <a:schemeClr val="bg1"/>
                </a:solidFill>
              </a:rPr>
              <a:t>3</a:t>
            </a:r>
            <a:endParaRPr lang="ru-RU" altLang="en-US">
              <a:solidFill>
                <a:schemeClr val="bg1"/>
              </a:solidFill>
            </a:endParaRPr>
          </a:p>
        </p:txBody>
      </p:sp>
      <p:sp>
        <p:nvSpPr>
          <p:cNvPr id="18" name="Текстовое поле 17"/>
          <p:cNvSpPr txBox="1"/>
          <p:nvPr/>
        </p:nvSpPr>
        <p:spPr>
          <a:xfrm>
            <a:off x="4785360" y="5250815"/>
            <a:ext cx="376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>
                <a:solidFill>
                  <a:schemeClr val="bg1"/>
                </a:solidFill>
              </a:rPr>
              <a:t>4</a:t>
            </a:r>
            <a:endParaRPr lang="ru-RU" altLang="en-US">
              <a:solidFill>
                <a:schemeClr val="bg1"/>
              </a:solidFill>
            </a:endParaRPr>
          </a:p>
        </p:txBody>
      </p:sp>
      <p:sp>
        <p:nvSpPr>
          <p:cNvPr id="19" name="Текстовое поле 18"/>
          <p:cNvSpPr txBox="1"/>
          <p:nvPr/>
        </p:nvSpPr>
        <p:spPr>
          <a:xfrm>
            <a:off x="5193665" y="2901315"/>
            <a:ext cx="429196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sz="1400" b="0" i="1">
                <a:solidFill>
                  <a:srgbClr val="000000"/>
                </a:solidFill>
                <a:latin typeface="Calibri" panose="020F0502020204030204" charset="0"/>
                <a:ea typeface="Roboto"/>
                <a:cs typeface="Calibri" panose="020F0502020204030204" charset="0"/>
              </a:rPr>
              <a:t>Практические занятия играют ключевую роль в обучении детей программированию.</a:t>
            </a:r>
            <a:endParaRPr sz="1400" b="0" i="1">
              <a:solidFill>
                <a:srgbClr val="000000"/>
              </a:solidFill>
              <a:latin typeface="Calibri" panose="020F0502020204030204" charset="0"/>
              <a:ea typeface="Roboto"/>
              <a:cs typeface="Calibri" panose="020F0502020204030204" charset="0"/>
            </a:endParaRPr>
          </a:p>
        </p:txBody>
      </p:sp>
      <p:sp>
        <p:nvSpPr>
          <p:cNvPr id="20" name="Текстовое поле 19"/>
          <p:cNvSpPr txBox="1"/>
          <p:nvPr/>
        </p:nvSpPr>
        <p:spPr>
          <a:xfrm>
            <a:off x="5270500" y="3608070"/>
            <a:ext cx="241109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sz="2000" b="1">
                <a:solidFill>
                  <a:srgbClr val="000000"/>
                </a:solidFill>
                <a:latin typeface="+mj-ea"/>
                <a:ea typeface="Roboto"/>
                <a:cs typeface="+mj-ea"/>
              </a:rPr>
              <a:t>Эффективность</a:t>
            </a:r>
            <a:endParaRPr sz="2000" b="1">
              <a:solidFill>
                <a:srgbClr val="000000"/>
              </a:solidFill>
              <a:latin typeface="+mj-ea"/>
              <a:ea typeface="Roboto"/>
              <a:cs typeface="+mj-ea"/>
            </a:endParaRPr>
          </a:p>
        </p:txBody>
      </p:sp>
      <p:sp>
        <p:nvSpPr>
          <p:cNvPr id="21" name="Текстовое поле 20"/>
          <p:cNvSpPr txBox="1"/>
          <p:nvPr/>
        </p:nvSpPr>
        <p:spPr>
          <a:xfrm>
            <a:off x="5179060" y="4033520"/>
            <a:ext cx="4328160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sz="1400" b="0" i="1">
                <a:solidFill>
                  <a:srgbClr val="000000"/>
                </a:solidFill>
                <a:ea typeface="Roboto"/>
                <a:cs typeface="+mn-lt"/>
              </a:rPr>
              <a:t>Эффективность обучения достигается через игровые методики и практические задания.</a:t>
            </a:r>
            <a:endParaRPr sz="1400" b="0" i="1">
              <a:solidFill>
                <a:srgbClr val="000000"/>
              </a:solidFill>
              <a:ea typeface="Roboto"/>
              <a:cs typeface="+mn-lt"/>
            </a:endParaRPr>
          </a:p>
        </p:txBody>
      </p:sp>
      <p:sp>
        <p:nvSpPr>
          <p:cNvPr id="22" name="Текстовое поле 21"/>
          <p:cNvSpPr txBox="1"/>
          <p:nvPr/>
        </p:nvSpPr>
        <p:spPr>
          <a:xfrm>
            <a:off x="5270500" y="4713288"/>
            <a:ext cx="5080000" cy="398780"/>
          </a:xfrm>
          <a:prstGeom prst="rect">
            <a:avLst/>
          </a:prstGeom>
        </p:spPr>
        <p:txBody>
          <a:bodyPr>
            <a:spAutoFit/>
          </a:bodyPr>
          <a:p>
            <a:pPr marL="0" indent="0" algn="l"/>
            <a:r>
              <a:rPr sz="2000" b="1" i="1">
                <a:solidFill>
                  <a:srgbClr val="000000"/>
                </a:solidFill>
                <a:ea typeface="Roboto"/>
                <a:cs typeface="+mn-lt"/>
              </a:rPr>
              <a:t>Увлекательность</a:t>
            </a:r>
            <a:endParaRPr sz="2000" b="1" i="1">
              <a:solidFill>
                <a:srgbClr val="000000"/>
              </a:solidFill>
              <a:ea typeface="Roboto"/>
              <a:cs typeface="+mn-lt"/>
            </a:endParaRPr>
          </a:p>
        </p:txBody>
      </p:sp>
      <p:sp>
        <p:nvSpPr>
          <p:cNvPr id="23" name="Текстовое поле 22"/>
          <p:cNvSpPr txBox="1"/>
          <p:nvPr/>
        </p:nvSpPr>
        <p:spPr>
          <a:xfrm>
            <a:off x="5254625" y="5165725"/>
            <a:ext cx="388937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sz="1400" b="0" i="1">
                <a:solidFill>
                  <a:srgbClr val="000000"/>
                </a:solidFill>
                <a:ea typeface="Roboto"/>
                <a:cs typeface="+mn-lt"/>
              </a:rPr>
              <a:t>Увлечение начинается с первого шага, сделанного с легкостью.</a:t>
            </a:r>
            <a:endParaRPr sz="1400" b="0" i="1">
              <a:solidFill>
                <a:srgbClr val="000000"/>
              </a:solidFill>
              <a:ea typeface="Roboto"/>
              <a:cs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i="1"/>
              <a:t>Программы</a:t>
            </a:r>
            <a:r>
              <a:rPr lang="en-US" altLang="ru-RU" i="1"/>
              <a:t> </a:t>
            </a:r>
            <a:r>
              <a:rPr lang="en-US" altLang="en-US" i="1"/>
              <a:t>и</a:t>
            </a:r>
            <a:r>
              <a:rPr lang="en-US" altLang="ru-RU" i="1"/>
              <a:t> </a:t>
            </a:r>
            <a:r>
              <a:rPr lang="en-US" altLang="en-US" i="1"/>
              <a:t>курсы</a:t>
            </a:r>
            <a:r>
              <a:rPr lang="en-US" altLang="ru-RU" i="1"/>
              <a:t> </a:t>
            </a:r>
            <a:r>
              <a:rPr lang="en-US" altLang="en-US" i="1"/>
              <a:t>для</a:t>
            </a:r>
            <a:r>
              <a:rPr lang="en-US" altLang="ru-RU" i="1"/>
              <a:t> </a:t>
            </a:r>
            <a:r>
              <a:rPr lang="en-US" altLang="en-US" i="1"/>
              <a:t>разных</a:t>
            </a:r>
            <a:r>
              <a:rPr lang="en-US" altLang="ru-RU" i="1"/>
              <a:t> </a:t>
            </a:r>
            <a:r>
              <a:rPr lang="en-US" altLang="en-US" i="1"/>
              <a:t>возрастов</a:t>
            </a:r>
            <a:endParaRPr lang="en-US" altLang="en-US" i="1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405130" y="1465580"/>
            <a:ext cx="1882140" cy="1075055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en-US" altLang="en-US" sz="2400"/>
              <a:t>Программирование</a:t>
            </a:r>
            <a:r>
              <a:rPr lang="en-US" altLang="ru-RU" sz="2400"/>
              <a:t> </a:t>
            </a:r>
            <a:r>
              <a:rPr lang="en-US" altLang="en-US" sz="2400"/>
              <a:t>для</a:t>
            </a:r>
            <a:r>
              <a:rPr lang="en-US" altLang="ru-RU" sz="2400"/>
              <a:t> </a:t>
            </a:r>
            <a:r>
              <a:rPr lang="en-US" altLang="en-US" sz="2400"/>
              <a:t>начинающих</a:t>
            </a:r>
            <a:endParaRPr lang="en-US" altLang="en-US" sz="2400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3069590" y="1536065"/>
            <a:ext cx="28975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/>
              <a:t>Игровое</a:t>
            </a:r>
            <a:r>
              <a:rPr lang="en-US" altLang="ru-RU" sz="2400"/>
              <a:t> </a:t>
            </a:r>
            <a:r>
              <a:rPr lang="en-US" altLang="en-US" sz="2400"/>
              <a:t>программирование</a:t>
            </a:r>
            <a:endParaRPr lang="en-US" altLang="en-US" sz="2400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6749415" y="1536065"/>
            <a:ext cx="1951355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2400"/>
              <a:t>Web-разработка</a:t>
            </a:r>
            <a:endParaRPr sz="2400"/>
          </a:p>
        </p:txBody>
      </p:sp>
      <p:pic>
        <p:nvPicPr>
          <p:cNvPr id="7" name="Изображение 6"/>
          <p:cNvPicPr/>
          <p:nvPr/>
        </p:nvPicPr>
        <p:blipFill>
          <a:blip r:embed="rId1"/>
          <a:srcRect l="3137" t="1886" r="2320" b="3480"/>
          <a:stretch>
            <a:fillRect/>
          </a:stretch>
        </p:blipFill>
        <p:spPr>
          <a:xfrm>
            <a:off x="264160" y="2977515"/>
            <a:ext cx="2277110" cy="1847850"/>
          </a:xfrm>
          <a:prstGeom prst="roundRect">
            <a:avLst/>
          </a:prstGeom>
        </p:spPr>
      </p:pic>
      <p:pic>
        <p:nvPicPr>
          <p:cNvPr id="8" name="Изображение 7"/>
          <p:cNvPicPr/>
          <p:nvPr/>
        </p:nvPicPr>
        <p:blipFill>
          <a:blip r:embed="rId2"/>
          <a:srcRect t="4405" r="6833" b="7726"/>
          <a:stretch>
            <a:fillRect/>
          </a:stretch>
        </p:blipFill>
        <p:spPr>
          <a:xfrm>
            <a:off x="3207385" y="2925445"/>
            <a:ext cx="2277110" cy="1847850"/>
          </a:xfrm>
          <a:prstGeom prst="roundRect">
            <a:avLst/>
          </a:prstGeom>
        </p:spPr>
      </p:pic>
      <p:pic>
        <p:nvPicPr>
          <p:cNvPr id="9" name="Изображение 8"/>
          <p:cNvPicPr/>
          <p:nvPr/>
        </p:nvPicPr>
        <p:blipFill>
          <a:blip r:embed="rId3"/>
          <a:srcRect l="1205" t="1675" r="4410" b="7063"/>
          <a:stretch>
            <a:fillRect/>
          </a:stretch>
        </p:blipFill>
        <p:spPr>
          <a:xfrm>
            <a:off x="6290310" y="2977515"/>
            <a:ext cx="2356485" cy="1847215"/>
          </a:xfrm>
          <a:prstGeom prst="round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9761" y="1"/>
            <a:ext cx="7839635" cy="1337732"/>
          </a:xfrm>
        </p:spPr>
        <p:txBody>
          <a:bodyPr/>
          <a:p>
            <a:r>
              <a:rPr lang="en-US" altLang="en-US" i="1">
                <a:solidFill>
                  <a:schemeClr val="bg1"/>
                </a:solidFill>
                <a:latin typeface="+mj-ea"/>
                <a:cs typeface="+mj-ea"/>
              </a:rPr>
              <a:t>Преподаватели</a:t>
            </a:r>
            <a:r>
              <a:rPr lang="en-US" altLang="ru-RU" i="1">
                <a:solidFill>
                  <a:schemeClr val="bg1"/>
                </a:solidFill>
                <a:latin typeface="+mj-ea"/>
                <a:cs typeface="+mj-ea"/>
              </a:rPr>
              <a:t>: </a:t>
            </a:r>
            <a:r>
              <a:rPr lang="en-US" altLang="en-US" i="1">
                <a:solidFill>
                  <a:schemeClr val="bg1"/>
                </a:solidFill>
                <a:latin typeface="+mj-ea"/>
                <a:cs typeface="+mj-ea"/>
              </a:rPr>
              <a:t>кто</a:t>
            </a:r>
            <a:r>
              <a:rPr lang="en-US" altLang="ru-RU" i="1">
                <a:solidFill>
                  <a:schemeClr val="bg1"/>
                </a:solidFill>
                <a:latin typeface="+mj-ea"/>
                <a:cs typeface="+mj-ea"/>
              </a:rPr>
              <a:t> </a:t>
            </a:r>
            <a:r>
              <a:rPr lang="en-US" altLang="en-US" i="1">
                <a:solidFill>
                  <a:schemeClr val="bg1"/>
                </a:solidFill>
                <a:latin typeface="+mj-ea"/>
                <a:cs typeface="+mj-ea"/>
              </a:rPr>
              <a:t>они</a:t>
            </a:r>
            <a:endParaRPr lang="en-US" altLang="en-US" i="1">
              <a:solidFill>
                <a:schemeClr val="bg1"/>
              </a:solidFill>
              <a:latin typeface="+mj-ea"/>
              <a:cs typeface="+mj-ea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4558665"/>
            <a:ext cx="9143365" cy="23990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/>
              <a:t>Преподаватели</a:t>
            </a:r>
            <a:r>
              <a:rPr lang="en-US" altLang="ru-RU" sz="2000"/>
              <a:t> </a:t>
            </a:r>
            <a:r>
              <a:rPr lang="en-US" altLang="en-US" sz="2000"/>
              <a:t>в</a:t>
            </a:r>
            <a:r>
              <a:rPr lang="en-US" altLang="ru-RU" sz="2000"/>
              <a:t> </a:t>
            </a:r>
            <a:r>
              <a:rPr lang="en-US" altLang="en-US" sz="2000"/>
              <a:t>школе</a:t>
            </a:r>
            <a:r>
              <a:rPr lang="en-US" altLang="ru-RU" sz="2000"/>
              <a:t> </a:t>
            </a:r>
            <a:r>
              <a:rPr lang="en-US" altLang="en-US" sz="2000"/>
              <a:t>программирования</a:t>
            </a:r>
            <a:r>
              <a:rPr lang="en-US" altLang="ru-RU" sz="2000"/>
              <a:t> "</a:t>
            </a:r>
            <a:r>
              <a:rPr lang="en-US" altLang="en-US" sz="2000"/>
              <a:t>Кодомашки</a:t>
            </a:r>
            <a:r>
              <a:rPr lang="en-US" altLang="ru-RU" sz="2000"/>
              <a:t>" - </a:t>
            </a:r>
            <a:r>
              <a:rPr lang="en-US" altLang="en-US" sz="2000"/>
              <a:t>это</a:t>
            </a:r>
            <a:r>
              <a:rPr lang="en-US" altLang="ru-RU" sz="2000"/>
              <a:t> </a:t>
            </a:r>
            <a:r>
              <a:rPr lang="en-US" altLang="en-US" sz="2000"/>
              <a:t>опытные</a:t>
            </a:r>
            <a:r>
              <a:rPr lang="en-US" altLang="ru-RU" sz="2000"/>
              <a:t> </a:t>
            </a:r>
            <a:r>
              <a:rPr lang="en-US" altLang="en-US" sz="2000"/>
              <a:t>программисты</a:t>
            </a:r>
            <a:r>
              <a:rPr lang="en-US" altLang="ru-RU" sz="2000"/>
              <a:t> </a:t>
            </a:r>
            <a:r>
              <a:rPr lang="en-US" altLang="en-US" sz="2000"/>
              <a:t>и</a:t>
            </a:r>
            <a:r>
              <a:rPr lang="en-US" altLang="ru-RU" sz="2000"/>
              <a:t> </a:t>
            </a:r>
            <a:r>
              <a:rPr lang="en-US" altLang="en-US" sz="2000"/>
              <a:t>педагоги</a:t>
            </a:r>
            <a:r>
              <a:rPr lang="en-US" altLang="ru-RU" sz="2000"/>
              <a:t>, </a:t>
            </a:r>
            <a:r>
              <a:rPr lang="en-US" altLang="en-US" sz="2000"/>
              <a:t>которые</a:t>
            </a:r>
            <a:r>
              <a:rPr lang="en-US" altLang="ru-RU" sz="2000"/>
              <a:t> </a:t>
            </a:r>
            <a:r>
              <a:rPr lang="en-US" altLang="en-US" sz="2000"/>
              <a:t>умеют</a:t>
            </a:r>
            <a:r>
              <a:rPr lang="en-US" altLang="ru-RU" sz="2000"/>
              <a:t> </a:t>
            </a:r>
            <a:r>
              <a:rPr lang="en-US" altLang="en-US" sz="2000"/>
              <a:t>находить</a:t>
            </a:r>
            <a:r>
              <a:rPr lang="en-US" altLang="ru-RU" sz="2000"/>
              <a:t> </a:t>
            </a:r>
            <a:r>
              <a:rPr lang="en-US" altLang="en-US" sz="2000"/>
              <a:t>подход</a:t>
            </a:r>
            <a:r>
              <a:rPr lang="en-US" altLang="ru-RU" sz="2000"/>
              <a:t> </a:t>
            </a:r>
            <a:r>
              <a:rPr lang="en-US" altLang="en-US" sz="2000"/>
              <a:t>к</a:t>
            </a:r>
            <a:r>
              <a:rPr lang="en-US" altLang="ru-RU" sz="2000"/>
              <a:t> </a:t>
            </a:r>
            <a:r>
              <a:rPr lang="en-US" altLang="en-US" sz="2000"/>
              <a:t>детям</a:t>
            </a:r>
            <a:r>
              <a:rPr lang="en-US" altLang="ru-RU" sz="2000"/>
              <a:t> </a:t>
            </a:r>
            <a:r>
              <a:rPr lang="en-US" altLang="en-US" sz="2000"/>
              <a:t>и</a:t>
            </a:r>
            <a:r>
              <a:rPr lang="en-US" altLang="ru-RU" sz="2000"/>
              <a:t> </a:t>
            </a:r>
            <a:r>
              <a:rPr lang="en-US" altLang="en-US" sz="2000"/>
              <a:t>вдохновлять</a:t>
            </a:r>
            <a:r>
              <a:rPr lang="en-US" altLang="ru-RU" sz="2000"/>
              <a:t> </a:t>
            </a:r>
            <a:r>
              <a:rPr lang="en-US" altLang="en-US" sz="2000"/>
              <a:t>их</a:t>
            </a:r>
            <a:r>
              <a:rPr lang="en-US" altLang="ru-RU" sz="2000"/>
              <a:t> </a:t>
            </a:r>
            <a:r>
              <a:rPr lang="en-US" altLang="en-US" sz="2000"/>
              <a:t>на</a:t>
            </a:r>
            <a:r>
              <a:rPr lang="en-US" altLang="ru-RU" sz="2000"/>
              <a:t> </a:t>
            </a:r>
            <a:r>
              <a:rPr lang="en-US" altLang="en-US" sz="2000"/>
              <a:t>обучение</a:t>
            </a:r>
            <a:r>
              <a:rPr lang="en-US" altLang="ru-RU" sz="2000"/>
              <a:t>. </a:t>
            </a:r>
            <a:r>
              <a:rPr lang="en-US" altLang="en-US" sz="2000"/>
              <a:t>Они</a:t>
            </a:r>
            <a:r>
              <a:rPr lang="en-US" altLang="ru-RU" sz="2000"/>
              <a:t> </a:t>
            </a:r>
            <a:r>
              <a:rPr lang="en-US" altLang="en-US" sz="2000"/>
              <a:t>создают</a:t>
            </a:r>
            <a:r>
              <a:rPr lang="en-US" altLang="ru-RU" sz="2000"/>
              <a:t> </a:t>
            </a:r>
            <a:r>
              <a:rPr lang="en-US" altLang="en-US" sz="2000"/>
              <a:t>дружелюбную</a:t>
            </a:r>
            <a:r>
              <a:rPr lang="en-US" altLang="ru-RU" sz="2000"/>
              <a:t> </a:t>
            </a:r>
            <a:r>
              <a:rPr lang="en-US" altLang="en-US" sz="2000"/>
              <a:t>и</a:t>
            </a:r>
            <a:r>
              <a:rPr lang="en-US" altLang="ru-RU" sz="2000"/>
              <a:t> </a:t>
            </a:r>
            <a:r>
              <a:rPr lang="en-US" altLang="en-US" sz="2000"/>
              <a:t>поддерживающую</a:t>
            </a:r>
            <a:r>
              <a:rPr lang="en-US" altLang="ru-RU" sz="2000"/>
              <a:t> </a:t>
            </a:r>
            <a:r>
              <a:rPr lang="en-US" altLang="en-US" sz="2000"/>
              <a:t>атмосферу</a:t>
            </a:r>
            <a:r>
              <a:rPr lang="en-US" altLang="ru-RU" sz="2000"/>
              <a:t>, </a:t>
            </a:r>
            <a:r>
              <a:rPr lang="en-US" altLang="en-US" sz="2000"/>
              <a:t>где</a:t>
            </a:r>
            <a:r>
              <a:rPr lang="en-US" altLang="ru-RU" sz="2000"/>
              <a:t> </a:t>
            </a:r>
            <a:r>
              <a:rPr lang="en-US" altLang="en-US" sz="2000"/>
              <a:t>каждый</a:t>
            </a:r>
            <a:r>
              <a:rPr lang="en-US" altLang="ru-RU" sz="2000"/>
              <a:t> </a:t>
            </a:r>
            <a:r>
              <a:rPr lang="en-US" altLang="en-US" sz="2000"/>
              <a:t>ученик</a:t>
            </a:r>
            <a:r>
              <a:rPr lang="en-US" altLang="ru-RU" sz="2000"/>
              <a:t> </a:t>
            </a:r>
            <a:r>
              <a:rPr lang="en-US" altLang="en-US" sz="2000"/>
              <a:t>чувствует</a:t>
            </a:r>
            <a:r>
              <a:rPr lang="en-US" altLang="ru-RU" sz="2000"/>
              <a:t> </a:t>
            </a:r>
            <a:r>
              <a:rPr lang="en-US" altLang="en-US" sz="2000"/>
              <a:t>себя</a:t>
            </a:r>
            <a:r>
              <a:rPr lang="en-US" altLang="ru-RU" sz="2000"/>
              <a:t> </a:t>
            </a:r>
            <a:r>
              <a:rPr lang="en-US" altLang="en-US" sz="2000"/>
              <a:t>уверенно</a:t>
            </a:r>
            <a:r>
              <a:rPr lang="en-US" altLang="ru-RU" sz="2000"/>
              <a:t> </a:t>
            </a:r>
            <a:r>
              <a:rPr lang="en-US" altLang="en-US" sz="2000"/>
              <a:t>и</a:t>
            </a:r>
            <a:r>
              <a:rPr lang="en-US" altLang="ru-RU" sz="2000"/>
              <a:t> </a:t>
            </a:r>
            <a:r>
              <a:rPr lang="en-US" altLang="en-US" sz="2000"/>
              <a:t>комфортно</a:t>
            </a:r>
            <a:r>
              <a:rPr lang="en-US" altLang="ru-RU" sz="2000"/>
              <a:t>. </a:t>
            </a:r>
            <a:r>
              <a:rPr lang="en-US" altLang="en-US" sz="2000"/>
              <a:t>Наши</a:t>
            </a:r>
            <a:r>
              <a:rPr lang="en-US" altLang="ru-RU" sz="2000"/>
              <a:t> </a:t>
            </a:r>
            <a:r>
              <a:rPr lang="en-US" altLang="en-US" sz="2000"/>
              <a:t>преподаватели</a:t>
            </a:r>
            <a:r>
              <a:rPr lang="en-US" altLang="ru-RU" sz="2000"/>
              <a:t> </a:t>
            </a:r>
            <a:r>
              <a:rPr lang="en-US" altLang="en-US" sz="2000"/>
              <a:t>используют</a:t>
            </a:r>
            <a:r>
              <a:rPr lang="en-US" altLang="ru-RU" sz="2000"/>
              <a:t> </a:t>
            </a:r>
            <a:r>
              <a:rPr lang="en-US" altLang="en-US" sz="2000"/>
              <a:t>современные</a:t>
            </a:r>
            <a:r>
              <a:rPr lang="en-US" altLang="ru-RU" sz="2000"/>
              <a:t> </a:t>
            </a:r>
            <a:r>
              <a:rPr lang="en-US" altLang="en-US" sz="2000"/>
              <a:t>методики</a:t>
            </a:r>
            <a:r>
              <a:rPr lang="en-US" altLang="ru-RU" sz="2000"/>
              <a:t> </a:t>
            </a:r>
            <a:r>
              <a:rPr lang="en-US" altLang="en-US" sz="2000"/>
              <a:t>обучения</a:t>
            </a:r>
            <a:r>
              <a:rPr lang="en-US" altLang="ru-RU" sz="2000"/>
              <a:t>, </a:t>
            </a:r>
            <a:r>
              <a:rPr lang="en-US" altLang="en-US" sz="2000"/>
              <a:t>чтобы</a:t>
            </a:r>
            <a:r>
              <a:rPr lang="en-US" altLang="ru-RU" sz="2000"/>
              <a:t> </a:t>
            </a:r>
            <a:r>
              <a:rPr lang="en-US" altLang="en-US" sz="2000"/>
              <a:t>сделать</a:t>
            </a:r>
            <a:r>
              <a:rPr lang="en-US" altLang="ru-RU" sz="2000"/>
              <a:t> </a:t>
            </a:r>
            <a:r>
              <a:rPr lang="en-US" altLang="en-US" sz="2000"/>
              <a:t>процесс</a:t>
            </a:r>
            <a:r>
              <a:rPr lang="en-US" altLang="ru-RU" sz="2000"/>
              <a:t> </a:t>
            </a:r>
            <a:r>
              <a:rPr lang="en-US" altLang="en-US" sz="2000"/>
              <a:t>изучения</a:t>
            </a:r>
            <a:r>
              <a:rPr lang="en-US" altLang="ru-RU" sz="2000"/>
              <a:t> </a:t>
            </a:r>
            <a:r>
              <a:rPr lang="en-US" altLang="en-US" sz="2000"/>
              <a:t>программирования</a:t>
            </a:r>
            <a:r>
              <a:rPr lang="en-US" altLang="ru-RU" sz="2000"/>
              <a:t> </a:t>
            </a:r>
            <a:r>
              <a:rPr lang="en-US" altLang="en-US" sz="2000"/>
              <a:t>увлекательным</a:t>
            </a:r>
            <a:r>
              <a:rPr lang="en-US" altLang="ru-RU" sz="2000"/>
              <a:t> </a:t>
            </a:r>
            <a:r>
              <a:rPr lang="en-US" altLang="en-US" sz="2000"/>
              <a:t>и</a:t>
            </a:r>
            <a:r>
              <a:rPr lang="en-US" altLang="ru-RU" sz="2000"/>
              <a:t> </a:t>
            </a:r>
            <a:r>
              <a:rPr lang="en-US" altLang="en-US" sz="2000"/>
              <a:t>эффективным</a:t>
            </a:r>
            <a:r>
              <a:rPr lang="en-US" altLang="ru-RU" sz="2000"/>
              <a:t>.</a:t>
            </a:r>
            <a:endParaRPr lang="ru-RU" altLang="en-US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69720" y="0"/>
            <a:ext cx="6578600" cy="1337945"/>
          </a:xfrm>
        </p:spPr>
        <p:txBody>
          <a:bodyPr/>
          <a:p>
            <a:r>
              <a:rPr lang="en-US" altLang="en-US" i="1"/>
              <a:t>Наши</a:t>
            </a:r>
            <a:r>
              <a:rPr lang="en-US" altLang="ru-RU" i="1"/>
              <a:t> </a:t>
            </a:r>
            <a:r>
              <a:rPr lang="en-US" altLang="en-US" i="1"/>
              <a:t>выпускники</a:t>
            </a:r>
            <a:r>
              <a:rPr lang="en-US" altLang="ru-RU" i="1"/>
              <a:t> </a:t>
            </a:r>
            <a:r>
              <a:rPr lang="en-US" altLang="en-US" i="1"/>
              <a:t>и</a:t>
            </a:r>
            <a:r>
              <a:rPr lang="en-US" altLang="ru-RU" i="1"/>
              <a:t> </a:t>
            </a:r>
            <a:r>
              <a:rPr lang="en-US" altLang="en-US" i="1"/>
              <a:t>их</a:t>
            </a:r>
            <a:r>
              <a:rPr lang="en-US" altLang="ru-RU" i="1"/>
              <a:t> </a:t>
            </a:r>
            <a:r>
              <a:rPr lang="en-US" altLang="en-US" i="1"/>
              <a:t>успехи</a:t>
            </a:r>
            <a:endParaRPr lang="en-US" altLang="en-US" i="1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45160" y="1465580"/>
            <a:ext cx="3926205" cy="3073400"/>
          </a:xfrm>
        </p:spPr>
        <p:txBody>
          <a:bodyPr>
            <a:normAutofit/>
          </a:bodyPr>
          <a:p>
            <a:r>
              <a:rPr lang="en-US" altLang="en-US" sz="2000" i="1"/>
              <a:t>Наши</a:t>
            </a:r>
            <a:r>
              <a:rPr lang="en-US" altLang="ru-RU" sz="2000" i="1"/>
              <a:t> </a:t>
            </a:r>
            <a:r>
              <a:rPr lang="en-US" altLang="en-US" sz="2000" i="1"/>
              <a:t>выпускники</a:t>
            </a:r>
            <a:r>
              <a:rPr lang="en-US" altLang="ru-RU" sz="2000" i="1"/>
              <a:t> </a:t>
            </a:r>
            <a:r>
              <a:rPr lang="en-US" altLang="en-US" sz="2000" i="1"/>
              <a:t>уже</a:t>
            </a:r>
            <a:r>
              <a:rPr lang="en-US" altLang="ru-RU" sz="2000" i="1"/>
              <a:t> </a:t>
            </a:r>
            <a:r>
              <a:rPr lang="en-US" altLang="en-US" sz="2000" i="1"/>
              <a:t>достигли</a:t>
            </a:r>
            <a:r>
              <a:rPr lang="en-US" altLang="ru-RU" sz="2000" i="1"/>
              <a:t> </a:t>
            </a:r>
            <a:r>
              <a:rPr lang="en-US" altLang="en-US" sz="2000" i="1"/>
              <a:t>значительных</a:t>
            </a:r>
            <a:r>
              <a:rPr lang="en-US" altLang="ru-RU" sz="2000" i="1"/>
              <a:t> </a:t>
            </a:r>
            <a:r>
              <a:rPr lang="en-US" altLang="en-US" sz="2000" i="1"/>
              <a:t>успехов</a:t>
            </a:r>
            <a:r>
              <a:rPr lang="en-US" altLang="ru-RU" sz="2000" i="1"/>
              <a:t> </a:t>
            </a:r>
            <a:r>
              <a:rPr lang="en-US" altLang="en-US" sz="2000" i="1"/>
              <a:t>в</a:t>
            </a:r>
            <a:r>
              <a:rPr lang="en-US" altLang="ru-RU" sz="2000" i="1"/>
              <a:t> </a:t>
            </a:r>
            <a:r>
              <a:rPr lang="en-US" altLang="en-US" sz="2000" i="1"/>
              <a:t>мире</a:t>
            </a:r>
            <a:r>
              <a:rPr lang="en-US" altLang="ru-RU" sz="2000" i="1"/>
              <a:t> </a:t>
            </a:r>
            <a:r>
              <a:rPr lang="en-US" altLang="en-US" sz="2000" i="1"/>
              <a:t>программирования</a:t>
            </a:r>
            <a:r>
              <a:rPr lang="en-US" altLang="ru-RU" sz="2000" i="1"/>
              <a:t>, </a:t>
            </a:r>
            <a:r>
              <a:rPr lang="en-US" altLang="en-US" sz="2000" i="1"/>
              <a:t>создавая</a:t>
            </a:r>
            <a:r>
              <a:rPr lang="en-US" altLang="ru-RU" sz="2000" i="1"/>
              <a:t> </a:t>
            </a:r>
            <a:r>
              <a:rPr lang="en-US" altLang="en-US" sz="2000" i="1"/>
              <a:t>инновационные</a:t>
            </a:r>
            <a:r>
              <a:rPr lang="en-US" altLang="ru-RU" sz="2000" i="1"/>
              <a:t> </a:t>
            </a:r>
            <a:r>
              <a:rPr lang="en-US" altLang="en-US" sz="2000" i="1"/>
              <a:t>проекты</a:t>
            </a:r>
            <a:r>
              <a:rPr lang="en-US" altLang="ru-RU" sz="2000" i="1"/>
              <a:t> </a:t>
            </a:r>
            <a:r>
              <a:rPr lang="en-US" altLang="en-US" sz="2000" i="1"/>
              <a:t>и</a:t>
            </a:r>
            <a:r>
              <a:rPr lang="en-US" altLang="ru-RU" sz="2000" i="1"/>
              <a:t> </a:t>
            </a:r>
            <a:r>
              <a:rPr lang="en-US" altLang="en-US" sz="2000" i="1"/>
              <a:t>участвуя</a:t>
            </a:r>
            <a:r>
              <a:rPr lang="en-US" altLang="ru-RU" sz="2000" i="1"/>
              <a:t> </a:t>
            </a:r>
            <a:r>
              <a:rPr lang="en-US" altLang="en-US" sz="2000" i="1"/>
              <a:t>в</a:t>
            </a:r>
            <a:r>
              <a:rPr lang="en-US" altLang="ru-RU" sz="2000" i="1"/>
              <a:t> </a:t>
            </a:r>
            <a:r>
              <a:rPr lang="en-US" altLang="en-US" sz="2000" i="1"/>
              <a:t>международных</a:t>
            </a:r>
            <a:r>
              <a:rPr lang="en-US" altLang="ru-RU" sz="2000" i="1"/>
              <a:t> </a:t>
            </a:r>
            <a:r>
              <a:rPr lang="en-US" altLang="en-US" sz="2000" i="1"/>
              <a:t>соревнованиях</a:t>
            </a:r>
            <a:r>
              <a:rPr lang="en-US" altLang="ru-RU" sz="2000" i="1"/>
              <a:t>. </a:t>
            </a:r>
            <a:r>
              <a:rPr lang="en-US" altLang="en-US" sz="2000" i="1"/>
              <a:t>Их</a:t>
            </a:r>
            <a:r>
              <a:rPr lang="en-US" altLang="ru-RU" sz="2000" i="1"/>
              <a:t> </a:t>
            </a:r>
            <a:r>
              <a:rPr lang="en-US" altLang="en-US" sz="2000" i="1"/>
              <a:t>достижения</a:t>
            </a:r>
            <a:r>
              <a:rPr lang="en-US" altLang="ru-RU" sz="2000" i="1"/>
              <a:t> </a:t>
            </a:r>
            <a:r>
              <a:rPr lang="en-US" altLang="en-US" sz="2000" i="1"/>
              <a:t>вдохновляют</a:t>
            </a:r>
            <a:r>
              <a:rPr lang="en-US" altLang="ru-RU" sz="2000" i="1"/>
              <a:t> </a:t>
            </a:r>
            <a:r>
              <a:rPr lang="en-US" altLang="en-US" sz="2000" i="1"/>
              <a:t>нас</a:t>
            </a:r>
            <a:r>
              <a:rPr lang="en-US" altLang="ru-RU" sz="2000" i="1"/>
              <a:t> </a:t>
            </a:r>
            <a:r>
              <a:rPr lang="en-US" altLang="en-US" sz="2000" i="1"/>
              <a:t>продолжать</a:t>
            </a:r>
            <a:r>
              <a:rPr lang="en-US" altLang="ru-RU" sz="2000" i="1"/>
              <a:t> </a:t>
            </a:r>
            <a:r>
              <a:rPr lang="en-US" altLang="en-US" sz="2000" i="1"/>
              <a:t>нашу</a:t>
            </a:r>
            <a:r>
              <a:rPr lang="en-US" altLang="ru-RU" sz="2000" i="1"/>
              <a:t> </a:t>
            </a:r>
            <a:r>
              <a:rPr lang="en-US" altLang="en-US" sz="2000" i="1"/>
              <a:t>миссию</a:t>
            </a:r>
            <a:r>
              <a:rPr lang="en-US" altLang="ru-RU" sz="2000" i="1"/>
              <a:t> </a:t>
            </a:r>
            <a:r>
              <a:rPr lang="en-US" altLang="en-US" sz="2000" i="1"/>
              <a:t>по</a:t>
            </a:r>
            <a:r>
              <a:rPr lang="en-US" altLang="ru-RU" sz="2000" i="1"/>
              <a:t> </a:t>
            </a:r>
            <a:r>
              <a:rPr lang="en-US" altLang="en-US" sz="2000" i="1"/>
              <a:t>воспитанию</a:t>
            </a:r>
            <a:r>
              <a:rPr lang="en-US" altLang="ru-RU" sz="2000" i="1"/>
              <a:t> </a:t>
            </a:r>
            <a:r>
              <a:rPr lang="en-US" altLang="en-US" sz="2000" i="1"/>
              <a:t>нового</a:t>
            </a:r>
            <a:r>
              <a:rPr lang="en-US" altLang="ru-RU" sz="2000" i="1"/>
              <a:t> </a:t>
            </a:r>
            <a:r>
              <a:rPr lang="en-US" altLang="en-US" sz="2000" i="1"/>
              <a:t>поколения</a:t>
            </a:r>
            <a:r>
              <a:rPr lang="en-US" altLang="ru-RU" sz="2000" i="1"/>
              <a:t> </a:t>
            </a:r>
            <a:r>
              <a:rPr lang="en-US" altLang="en-US" sz="2000" i="1"/>
              <a:t>талантливых</a:t>
            </a:r>
            <a:r>
              <a:rPr lang="en-US" altLang="ru-RU" sz="2000" i="1"/>
              <a:t> </a:t>
            </a:r>
            <a:r>
              <a:rPr lang="en-US" altLang="en-US" sz="2000" i="1"/>
              <a:t>программистов</a:t>
            </a:r>
            <a:r>
              <a:rPr lang="en-US" altLang="ru-RU" sz="2000" i="1"/>
              <a:t>.</a:t>
            </a:r>
            <a:endParaRPr lang="en-US" altLang="ru-RU" sz="2000" i="1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7165" y="1465580"/>
            <a:ext cx="2987675" cy="2987675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 flipV="1">
            <a:off x="3319145" y="4479290"/>
            <a:ext cx="1760220" cy="7270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Текстовое поле 5"/>
          <p:cNvSpPr txBox="1"/>
          <p:nvPr/>
        </p:nvSpPr>
        <p:spPr>
          <a:xfrm>
            <a:off x="755015" y="5328920"/>
            <a:ext cx="4502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i="1"/>
              <a:t>на фото наш педагог Мария, которая преподает в нашей школе, но лишь малому количеству людей известно что она была нашей лучшей учиницей</a:t>
            </a:r>
            <a:endParaRPr lang="ru-RU" altLang="en-US" i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ru-RU" altLang="en-US" i="1"/>
              <a:t>Заключение:</a:t>
            </a:r>
            <a:endParaRPr lang="ru-RU" altLang="en-US" i="1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284605" y="1465580"/>
            <a:ext cx="6933565" cy="4711065"/>
          </a:xfrm>
        </p:spPr>
        <p:txBody>
          <a:bodyPr/>
          <a:p>
            <a:r>
              <a:rPr lang="ru-RU" altLang="en-US"/>
              <a:t>Подводя итог, мы хоти сказать что наша школа сейчас более оснащена оборудованием, хорошими педогогами и отличными учебными планами.Что помогает нам воспитывать таких юных, но уже умных программистов.</a:t>
            </a:r>
            <a:endParaRPr lang="ru-RU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2352</Words>
  <Application>WPS Presentation</Application>
  <PresentationFormat>Экран (4:3)</PresentationFormat>
  <Paragraphs>70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8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Franklin Gothic Demi</vt:lpstr>
      <vt:lpstr>Times New Roman</vt:lpstr>
      <vt:lpstr>Monotype Corsiva</vt:lpstr>
      <vt:lpstr>Cascadia Code</vt:lpstr>
      <vt:lpstr>Arial Narrow</vt:lpstr>
      <vt:lpstr>Arial Black</vt:lpstr>
      <vt:lpstr>Bahnschrift SemiBold Condensed</vt:lpstr>
      <vt:lpstr>Cambria</vt:lpstr>
      <vt:lpstr>Cambria Math</vt:lpstr>
      <vt:lpstr>Roboto</vt:lpstr>
      <vt:lpstr>Calibri Light (Заголовки)</vt:lpstr>
      <vt:lpstr>Office Theme</vt:lpstr>
      <vt:lpstr>Name of 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PJSC "New Engineering Technologies"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Markasian, Pavel (KIEVH)</dc:creator>
  <cp:lastModifiedBy>Мария Булатнико�</cp:lastModifiedBy>
  <cp:revision>45</cp:revision>
  <dcterms:created xsi:type="dcterms:W3CDTF">2016-11-18T14:12:00Z</dcterms:created>
  <dcterms:modified xsi:type="dcterms:W3CDTF">2024-12-12T17:51:52Z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282FF916F82B49DF80549294DD3727A2_13</vt:lpwstr>
  </property>
  <property fmtid="{D5CDD505-2E9C-101B-9397-08002B2CF9AE}" pid="3" name="KSOProductBuildVer">
    <vt:lpwstr>1049-12.2.0.19307</vt:lpwstr>
  </property>
</Properties>
</file>